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74" r:id="rId4"/>
    <p:sldId id="268" r:id="rId5"/>
    <p:sldId id="271" r:id="rId6"/>
    <p:sldId id="275" r:id="rId7"/>
    <p:sldId id="276" r:id="rId8"/>
    <p:sldId id="272" r:id="rId9"/>
    <p:sldId id="273" r:id="rId10"/>
    <p:sldId id="277" r:id="rId11"/>
    <p:sldId id="278" r:id="rId12"/>
    <p:sldId id="279" r:id="rId13"/>
    <p:sldId id="266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MU Serif" panose="02000603000000000000" pitchFamily="2" charset="0"/>
      <p:regular r:id="rId20"/>
    </p:embeddedFont>
    <p:embeddedFont>
      <p:font typeface="Garamond" panose="02020404030301010803" pitchFamily="18" charset="0"/>
      <p:regular r:id="rId21"/>
      <p:bold r:id="rId22"/>
      <p:italic r:id="rId23"/>
    </p:embeddedFont>
  </p:embeddedFontLst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0B6AB-238B-4196-8532-7E66310BDD3C}" type="datetimeFigureOut">
              <a:rPr lang="el-GR" smtClean="0"/>
              <a:t>30/6/2023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4DB53-A16C-4DD3-BB8F-A5D470745FE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5265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131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59144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15215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5031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93230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9980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94533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24775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14583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15581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0153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279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583A760-9840-4B6D-BB12-98AE749E630A}" type="datetime1">
              <a:rPr lang="el-GR" smtClean="0"/>
              <a:t>30/6/2023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04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30/6/2023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8350636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30/6/2023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1062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30/6/2023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43347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30/6/2023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3958277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30/6/2023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0994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30/6/2023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994100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F6BB4-3ACC-4F31-945D-84D9B479A3AE}" type="datetime1">
              <a:rPr lang="el-GR" smtClean="0"/>
              <a:t>30/6/2023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09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93EA-FA64-47C3-AEE8-44827093700B}" type="datetime1">
              <a:rPr lang="el-GR" smtClean="0"/>
              <a:t>30/6/2023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51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E910-90BC-49A5-91A0-EE3C8D217D1A}" type="datetime1">
              <a:rPr lang="el-GR" smtClean="0"/>
              <a:t>30/6/2023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8877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9C61-9251-4A29-97B9-22C91431D894}" type="datetime1">
              <a:rPr lang="el-GR" smtClean="0"/>
              <a:t>30/6/2023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5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D4C0-8423-4D5B-85A9-ADAD77AF5AA0}" type="datetime1">
              <a:rPr lang="el-GR" smtClean="0"/>
              <a:t>30/6/2023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17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4503-232F-4315-9FFA-95D3F28D6526}" type="datetime1">
              <a:rPr lang="el-GR" smtClean="0"/>
              <a:t>30/6/2023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434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6198-ACA3-448B-8037-5A55036BFAC2}" type="datetime1">
              <a:rPr lang="el-GR" smtClean="0"/>
              <a:t>30/6/2023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84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C9ED-60F2-4A4C-A145-C692E0710CA1}" type="datetime1">
              <a:rPr lang="el-GR" smtClean="0"/>
              <a:t>30/6/2023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777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18F30-BBD0-472D-B317-10BCCA2B335D}" type="datetime1">
              <a:rPr lang="el-GR" smtClean="0"/>
              <a:t>30/6/2023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B784-1312-4B3B-9493-BDF5C843C731}" type="datetime1">
              <a:rPr lang="el-GR" smtClean="0"/>
              <a:t>30/6/2023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3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644D382-4950-45A2-ADA5-BFF55E7A9286}" type="datetime1">
              <a:rPr lang="el-GR" smtClean="0"/>
              <a:t>30/6/2023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525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7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image" Target="../media/image12.png"/><Relationship Id="rId9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56290" y="1558513"/>
            <a:ext cx="73336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Πανεπιστήμιο Πειραιώς</a:t>
            </a:r>
            <a:endParaRPr lang="en-US" sz="15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ΕΚΕΦΕ “ΔΗΜΟΚΡΙΤΟΣ”</a:t>
            </a:r>
            <a:endParaRPr lang="en-US" sz="15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Δ.Π.Μ.Σ. στην Τεχνητή Νοημοσύνη</a:t>
            </a:r>
            <a:endParaRPr lang="en-US" sz="15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Τμήμα Ψηφιακών Συστημάτων Πανεπιστημίου Πειραιώς</a:t>
            </a:r>
            <a:endParaRPr lang="en-US" sz="15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Ινστιτούτο Πληροφορικής και Τηλεπικοινωνιών ΕΚΕΦΕ</a:t>
            </a:r>
          </a:p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«Δημόκριτος»</a:t>
            </a:r>
            <a:endParaRPr lang="el-GR" sz="15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1946" y="3026635"/>
            <a:ext cx="9605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5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Ανάλυση Ι</a:t>
            </a:r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ατρικών Εικόνων </a:t>
            </a:r>
            <a:r>
              <a:rPr lang="el-GR" sz="15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με χρήση τεχνικών </a:t>
            </a:r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Μηχανικής Μάθησης </a:t>
            </a:r>
            <a:endParaRPr lang="en-US" sz="15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και Βαθιών Νευρωνικών Δικτύων</a:t>
            </a:r>
            <a:endParaRPr lang="el-GR" sz="15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1883" y="3672966"/>
            <a:ext cx="70656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Εργασία στο μάθημα “Μηχανική Μάθηση σε Πολυμεσικά Δεδομένα”</a:t>
            </a:r>
            <a:endParaRPr lang="en-US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endParaRPr lang="el-GR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Νικόλαος</a:t>
            </a:r>
            <a:r>
              <a:rPr lang="en-US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  <a:r>
              <a:rPr lang="el-GR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Π.Μακρής</a:t>
            </a:r>
          </a:p>
          <a:p>
            <a:pPr algn="ctr"/>
            <a:endParaRPr lang="el-GR" sz="12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Διδάσκοντες: </a:t>
            </a:r>
          </a:p>
          <a:p>
            <a:pPr algn="ctr"/>
            <a:r>
              <a:rPr lang="el-GR" sz="12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Μαγκλογιάννης </a:t>
            </a:r>
            <a:r>
              <a:rPr lang="el-GR" sz="1200" dirty="0" smtClean="0">
                <a:ea typeface="CMU Serif" panose="02000603000000000000" pitchFamily="2" charset="0"/>
                <a:cs typeface="CMU Serif" panose="02000603000000000000" pitchFamily="2" charset="0"/>
              </a:rPr>
              <a:t>Ηλίας, </a:t>
            </a:r>
            <a:r>
              <a:rPr lang="el-GR" sz="1200" dirty="0"/>
              <a:t>Καθηγητής στο Τμήμα Ψηφιακών Συστημάτων το Πανεπιστημίου </a:t>
            </a:r>
            <a:r>
              <a:rPr lang="el-GR" sz="1200" dirty="0" smtClean="0"/>
              <a:t>Πειραιώς</a:t>
            </a:r>
            <a:endParaRPr lang="el-GR" sz="12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Γιαννακόπουλος </a:t>
            </a:r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Θεόδωρος, Μεταδιδακτορικός Ερευνητής ΕΚΕΦΕ Δημόκριτος</a:t>
            </a:r>
          </a:p>
          <a:p>
            <a:pPr algn="ctr"/>
            <a:endParaRPr lang="el-GR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Αθήνα, 20</a:t>
            </a:r>
            <a:r>
              <a:rPr lang="en-US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pic>
        <p:nvPicPr>
          <p:cNvPr id="11" name="Εικόνα 10">
            <a:extLst>
              <a:ext uri="{FF2B5EF4-FFF2-40B4-BE49-F238E27FC236}">
                <a16:creationId xmlns="" xmlns:a16="http://schemas.microsoft.com/office/drawing/2014/main" id="{4165A07F-317A-3CD3-4D43-E35B1BB7C9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93" b="98236" l="873" r="92496">
                        <a14:foregroundMark x1="38743" y1="91887" x2="39442" y2="89771"/>
                        <a14:foregroundMark x1="76789" y1="69489" x2="68412" y2="93298"/>
                        <a14:foregroundMark x1="80279" y1="77249" x2="92670" y2="89771"/>
                        <a14:foregroundMark x1="44328" y1="19929" x2="39442" y2="19929"/>
                        <a14:foregroundMark x1="38743" y1="22046" x2="40140" y2="35979"/>
                        <a14:foregroundMark x1="873" y1="2469" x2="35951" y2="3175"/>
                        <a14:foregroundMark x1="4188" y1="94709" x2="4188" y2="94709"/>
                        <a14:foregroundMark x1="11752" y1="82892" x2="32984" y2="98236"/>
                        <a14:foregroundMark x1="10777" y1="82187" x2="11752" y2="82892"/>
                        <a14:foregroundMark x1="9800" y1="81481" x2="10777" y2="82187"/>
                        <a14:foregroundMark x1="8824" y1="80776" x2="9800" y2="81481"/>
                        <a14:foregroundMark x1="2967" y1="76543" x2="8824" y2="80776"/>
                        <a14:foregroundMark x1="32984" y1="98236" x2="33333" y2="98236"/>
                        <a14:foregroundMark x1="49913" y1="24162" x2="62304" y2="47266"/>
                        <a14:foregroundMark x1="53229" y1="17989" x2="70506" y2="22046"/>
                        <a14:foregroundMark x1="63700" y1="17989" x2="56021" y2="17989"/>
                        <a14:foregroundMark x1="53927" y1="45855" x2="62304" y2="57672"/>
                        <a14:foregroundMark x1="70506" y1="82892" x2="60209" y2="91887"/>
                        <a14:foregroundMark x1="45026" y1="91887" x2="64398" y2="91887"/>
                        <a14:foregroundMark x1="40838" y1="94004" x2="81675" y2="93298"/>
                        <a14:foregroundMark x1="81675" y1="93298" x2="91274" y2="93298"/>
                        <a14:foregroundMark x1="10471" y1="26984" x2="10471" y2="26984"/>
                        <a14:foregroundMark x1="20070" y1="31217" x2="20070" y2="31217"/>
                        <a14:foregroundMark x1="27051" y1="40917" x2="27051" y2="40917"/>
                        <a14:foregroundMark x1="24258" y1="56261" x2="24258" y2="56261"/>
                        <a14:foregroundMark x1="19372" y1="81481" x2="19372" y2="81481"/>
                        <a14:backgroundMark x1="40140" y1="98236" x2="89180" y2="99647"/>
                        <a14:backgroundMark x1="18712" y1="31217" x2="19372" y2="32628"/>
                        <a14:backgroundMark x1="11867" y1="16578" x2="18712" y2="31217"/>
                        <a14:backgroundMark x1="29145" y1="24162" x2="29145" y2="24162"/>
                        <a14:backgroundMark x1="27051" y1="38801" x2="27051" y2="38801"/>
                        <a14:backgroundMark x1="9773" y1="40917" x2="9773" y2="40917"/>
                        <a14:backgroundMark x1="11867" y1="41623" x2="11867" y2="41623"/>
                        <a14:backgroundMark x1="14660" y1="61905" x2="14660" y2="61905"/>
                        <a14:backgroundMark x1="22164" y1="61905" x2="22164" y2="61905"/>
                        <a14:backgroundMark x1="31239" y1="60494" x2="31239" y2="60494"/>
                        <a14:backgroundMark x1="10471" y1="64021" x2="10471" y2="64021"/>
                        <a14:backgroundMark x1="9773" y1="82892" x2="9773" y2="82892"/>
                        <a14:backgroundMark x1="10471" y1="73721" x2="10471" y2="73721"/>
                        <a14:backgroundMark x1="9773" y1="80776" x2="9773" y2="80776"/>
                        <a14:backgroundMark x1="9773" y1="81481" x2="9773" y2="81481"/>
                        <a14:backgroundMark x1="9773" y1="82187" x2="9773" y2="82187"/>
                        <a14:backgroundMark x1="10471" y1="81481" x2="10471" y2="81481"/>
                        <a14:backgroundMark x1="27749" y1="73721" x2="27749" y2="73721"/>
                        <a14:backgroundMark x1="17452" y1="80776" x2="17452" y2="807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33" y="1727887"/>
            <a:ext cx="992757" cy="982362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&#10;&#10;Περιγραφή που δημιουργήθηκε αυτόματα">
            <a:extLst>
              <a:ext uri="{FF2B5EF4-FFF2-40B4-BE49-F238E27FC236}">
                <a16:creationId xmlns="" xmlns:a16="http://schemas.microsoft.com/office/drawing/2014/main" id="{6EB19263-F413-836B-9B8A-BB32EF7178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13" b="89947" l="9948" r="89878">
                        <a14:foregroundMark x1="19372" y1="11640" x2="55846" y2="8113"/>
                        <a14:foregroundMark x1="55846" y1="8113" x2="81501" y2="8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86" y="1639940"/>
            <a:ext cx="1443238" cy="1488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40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Segmentation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(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/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 fontScale="92500" lnSpcReduction="10000"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Παρόμοιο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data preprocessing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με το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Deep Learning Classification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Δεν πραγματοποιείται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data augmentation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Κά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ουμε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resize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όχι μόνο στις μαστογραφίες αλλά και στις μάσκες που μας δίνονται ως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input (224, 224)</a:t>
            </a: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Προσεγγίζουμε το πρόβλημα ως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binary classification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για κάθε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pixel.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Στόχος μας να χαρακτηρίσουμε κάθε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ως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cancerous – non-cancerous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Δεν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εκτελούμε κάποιου είδους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cropping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στις εικόνες (σε αντίθεση με το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Machine Learning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l-GR" sz="18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      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γενίκευση 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pipeline</a:t>
            </a:r>
            <a:r>
              <a:rPr lang="en-US" sz="18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εισάγουμε μαστογραφία και ο αλγόριθμος εντοπίζει τον όγκο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Χρήση εκ νέου 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VGG19</a:t>
            </a: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Baseline accuracy </a:t>
            </a:r>
            <a:r>
              <a:rPr lang="en-US" sz="1800" dirty="0">
                <a:solidFill>
                  <a:srgbClr val="002060"/>
                </a:solidFill>
              </a:rPr>
              <a:t>92</a:t>
            </a:r>
            <a:r>
              <a:rPr lang="en-US" sz="1800" i="1" dirty="0">
                <a:solidFill>
                  <a:srgbClr val="002060"/>
                </a:solidFill>
              </a:rPr>
              <a:t>.</a:t>
            </a:r>
            <a:r>
              <a:rPr lang="en-US" sz="1800" dirty="0">
                <a:solidFill>
                  <a:srgbClr val="002060"/>
                </a:solidFill>
              </a:rPr>
              <a:t>06</a:t>
            </a:r>
            <a:r>
              <a:rPr lang="en-US" sz="1800" dirty="0" smtClean="0">
                <a:solidFill>
                  <a:srgbClr val="002060"/>
                </a:solidFill>
              </a:rPr>
              <a:t>%. </a:t>
            </a:r>
            <a:r>
              <a:rPr lang="el-GR" sz="1800" dirty="0" smtClean="0">
                <a:solidFill>
                  <a:schemeClr val="tx1"/>
                </a:solidFill>
              </a:rPr>
              <a:t>Η πλειοψηφία των </a:t>
            </a:r>
            <a:r>
              <a:rPr lang="en-US" sz="1800" dirty="0" smtClean="0">
                <a:solidFill>
                  <a:schemeClr val="tx1"/>
                </a:solidFill>
              </a:rPr>
              <a:t>pixel </a:t>
            </a:r>
            <a:r>
              <a:rPr lang="el-GR" sz="1800" dirty="0" smtClean="0">
                <a:solidFill>
                  <a:schemeClr val="tx1"/>
                </a:solidFill>
              </a:rPr>
              <a:t>είναι μη-καρκινικά!</a:t>
            </a:r>
            <a:endParaRPr lang="en-US" sz="18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Παγώνουμε όλα τα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layers </a:t>
            </a: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του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VGG19.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Επειδή εκτελούμε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segmentation </a:t>
            </a: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χρειαζόμαστε ένα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decoder </a:t>
            </a: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κομμάτι μετά το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CNN </a:t>
            </a: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μας. Χρήση σχεδόν αυτούσιου του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decoder </a:t>
            </a: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από το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paper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: </a:t>
            </a:r>
            <a:r>
              <a:rPr lang="en-US" sz="1800" i="1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”U-Net: Convolutional Networks for Biomedical Image Segmentation” by Olaf </a:t>
            </a:r>
            <a:r>
              <a:rPr lang="en-US" sz="1800" i="1" dirty="0" err="1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Ronneberger</a:t>
            </a:r>
            <a:r>
              <a:rPr lang="en-US" sz="1800" i="1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, Philipp Fischer, and Thomas </a:t>
            </a:r>
            <a:r>
              <a:rPr lang="en-US" sz="1800" i="1" dirty="0" err="1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Brox</a:t>
            </a:r>
            <a:r>
              <a:rPr lang="en-US" sz="1800" i="1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, 2015</a:t>
            </a:r>
            <a:endParaRPr lang="el-GR" sz="1800" i="1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10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5009635" y="3591924"/>
            <a:ext cx="377911" cy="197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2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Segmentation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(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/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Παρουσίαση αποτελεσμάτων </a:t>
            </a:r>
            <a:r>
              <a:rPr lang="en-US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DL </a:t>
            </a:r>
            <a:r>
              <a:rPr lang="el-GR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καθώς και </a:t>
            </a:r>
            <a:r>
              <a:rPr lang="en-US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ML</a:t>
            </a:r>
            <a:r>
              <a:rPr lang="en-US" sz="1800" b="1" dirty="0">
                <a:ea typeface="CMU Serif" panose="02000603000000000000" pitchFamily="2" charset="0"/>
                <a:cs typeface="CMU Serif" panose="02000603000000000000" pitchFamily="2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b="1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11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1512734"/>
            <a:ext cx="1905000" cy="733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1403117"/>
            <a:ext cx="2022263" cy="8185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67412" y="1720793"/>
            <a:ext cx="1230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Deep Learning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9600" y="1720794"/>
            <a:ext cx="156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Machine Learning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16411" y="2563835"/>
            <a:ext cx="9415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 smtClean="0"/>
              <a:t>ΔΕΝ μπορεί να πραγματοποιηθεί σύγκριση των αποτελεσμάτων καθώς έχουμε διαφορετικά </a:t>
            </a:r>
            <a:r>
              <a:rPr lang="en-US" sz="1400" dirty="0" smtClean="0"/>
              <a:t>baselines </a:t>
            </a:r>
            <a:r>
              <a:rPr lang="en-US" sz="1400" dirty="0">
                <a:solidFill>
                  <a:srgbClr val="002060"/>
                </a:solidFill>
              </a:rPr>
              <a:t>92</a:t>
            </a:r>
            <a:r>
              <a:rPr lang="en-US" sz="1400" i="1" dirty="0">
                <a:solidFill>
                  <a:srgbClr val="002060"/>
                </a:solidFill>
              </a:rPr>
              <a:t>.</a:t>
            </a:r>
            <a:r>
              <a:rPr lang="en-US" sz="1400" dirty="0">
                <a:solidFill>
                  <a:srgbClr val="002060"/>
                </a:solidFill>
              </a:rPr>
              <a:t>06</a:t>
            </a:r>
            <a:r>
              <a:rPr lang="en-US" sz="1400" dirty="0" smtClean="0">
                <a:solidFill>
                  <a:srgbClr val="002060"/>
                </a:solidFill>
              </a:rPr>
              <a:t>% </a:t>
            </a:r>
            <a:r>
              <a:rPr lang="el-GR" sz="1400" dirty="0" smtClean="0"/>
              <a:t>έναντι</a:t>
            </a:r>
            <a:r>
              <a:rPr lang="el-GR" sz="1400" dirty="0" smtClean="0">
                <a:solidFill>
                  <a:srgbClr val="002060"/>
                </a:solidFill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48</a:t>
            </a:r>
            <a:r>
              <a:rPr lang="en-US" sz="1400" i="1" dirty="0">
                <a:solidFill>
                  <a:srgbClr val="002060"/>
                </a:solidFill>
              </a:rPr>
              <a:t>.</a:t>
            </a:r>
            <a:r>
              <a:rPr lang="en-US" sz="1400" dirty="0">
                <a:solidFill>
                  <a:srgbClr val="002060"/>
                </a:solidFill>
              </a:rPr>
              <a:t>45</a:t>
            </a:r>
            <a:r>
              <a:rPr lang="en-US" sz="1400" dirty="0" smtClean="0">
                <a:solidFill>
                  <a:srgbClr val="002060"/>
                </a:solidFill>
              </a:rPr>
              <a:t>%</a:t>
            </a:r>
            <a:r>
              <a:rPr lang="el-GR" sz="1400" dirty="0" smtClean="0">
                <a:solidFill>
                  <a:srgbClr val="002060"/>
                </a:solidFill>
              </a:rPr>
              <a:t> </a:t>
            </a:r>
            <a:r>
              <a:rPr lang="el-GR" sz="1400" dirty="0" smtClean="0"/>
              <a:t>εξαιτίας του</a:t>
            </a:r>
            <a:r>
              <a:rPr lang="en-US" sz="1400" dirty="0" smtClean="0"/>
              <a:t> cropping </a:t>
            </a:r>
            <a:r>
              <a:rPr lang="el-GR" sz="1400" dirty="0" smtClean="0"/>
              <a:t>στο </a:t>
            </a:r>
            <a:r>
              <a:rPr lang="en-US" sz="1400" dirty="0" smtClean="0"/>
              <a:t>Machine Learning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070" y="3045333"/>
            <a:ext cx="3286731" cy="12024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4" y="3084838"/>
            <a:ext cx="3169846" cy="1202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8255" y="3045333"/>
            <a:ext cx="3169846" cy="1202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8591" y="4295347"/>
            <a:ext cx="3262617" cy="17520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2651" y="4279960"/>
            <a:ext cx="3002899" cy="17673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6994" y="4305501"/>
            <a:ext cx="2937611" cy="172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1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l-GR" sz="3200" dirty="0"/>
              <a:t>Συμπεράσματα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Οι </a:t>
            </a: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παραδοσιακές τεχνικές μηχανικής εκμάθησης έδειξαν περιορισμούς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στο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segmentation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των όγκων απαιτώντας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cropping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. Κατά συνέπεια δεν μπορούμε να δώσουμε ως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input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μια μαστογραφία χωρίς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cropping.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Οι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τεχνικές φαίνεται να δουλεύουν καλά και για τα δύο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task.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Από την </a:t>
            </a:r>
            <a:r>
              <a:rPr lang="en-US" sz="1800" dirty="0" err="1" smtClean="0"/>
              <a:t>explainability</a:t>
            </a:r>
            <a:r>
              <a:rPr lang="el-GR" sz="1800" dirty="0" smtClean="0"/>
              <a:t> ανάλυση, εντοπίσαμε ότι για το </a:t>
            </a:r>
            <a:r>
              <a:rPr lang="en-US" sz="1800" dirty="0" smtClean="0"/>
              <a:t>Deep Learning Segmentation </a:t>
            </a:r>
            <a:r>
              <a:rPr lang="el-GR" sz="1800" dirty="0" smtClean="0"/>
              <a:t>οι περιοχές του όγκου καθώς και οι γειτονικές του διαδραματίζουν σημαντικό ρόλο στη λή</a:t>
            </a:r>
            <a:r>
              <a:rPr lang="el-GR" sz="1800" dirty="0"/>
              <a:t>ψ</a:t>
            </a:r>
            <a:r>
              <a:rPr lang="el-GR" sz="1800" dirty="0" smtClean="0"/>
              <a:t>η της απόφασης.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Απαιτείται περαιτέρω ανάλυση των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τεχνικών διότι το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precision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επιθυμούμε να είναι πολύ υψηλό, γεγονός που δεν ισχύει εν προκειμένω.</a:t>
            </a:r>
            <a:endParaRPr lang="en-US" sz="18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12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6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l-GR" sz="3200" dirty="0" smtClean="0"/>
          </a:p>
          <a:p>
            <a:pPr marL="0" indent="0" algn="ctr">
              <a:buNone/>
            </a:pPr>
            <a:r>
              <a:rPr lang="el-GR" sz="3200" dirty="0" smtClean="0"/>
              <a:t>Σας Ευχαριστώ πολύ</a:t>
            </a:r>
            <a:endParaRPr lang="en-US" sz="3200" dirty="0"/>
          </a:p>
        </p:txBody>
      </p:sp>
      <p:sp>
        <p:nvSpPr>
          <p:cNvPr id="6" name="Footer Placeholder 3">
            <a:extLst>
              <a:ext uri="{FF2B5EF4-FFF2-40B4-BE49-F238E27FC236}">
                <a16:creationId xmlns="" xmlns:a16="http://schemas.microsoft.com/office/drawing/2014/main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</p:spTree>
    <p:extLst>
      <p:ext uri="{BB962C8B-B14F-4D97-AF65-F5344CB8AC3E}">
        <p14:creationId xmlns:p14="http://schemas.microsoft.com/office/powerpoint/2010/main" val="34198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103" y="321100"/>
            <a:ext cx="10515600" cy="1065541"/>
          </a:xfrm>
        </p:spPr>
        <p:txBody>
          <a:bodyPr>
            <a:normAutofit/>
          </a:bodyPr>
          <a:lstStyle/>
          <a:p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Εισαγωγικά Στοιχεία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9157"/>
            <a:ext cx="10515600" cy="5277193"/>
          </a:xfrm>
        </p:spPr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Dataset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1800" dirty="0"/>
              <a:t>→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Μαστογραφίες (800 εικόνες) </a:t>
            </a:r>
            <a:r>
              <a:rPr lang="el-GR" sz="1800" dirty="0" smtClean="0"/>
              <a:t>→ 3 κλάσεις: </a:t>
            </a:r>
            <a:r>
              <a:rPr lang="en-US" sz="1800" dirty="0" err="1" smtClean="0"/>
              <a:t>i</a:t>
            </a:r>
            <a:r>
              <a:rPr lang="en-US" sz="1800" dirty="0" smtClean="0"/>
              <a:t>. normal </a:t>
            </a:r>
            <a:endParaRPr lang="el-GR" sz="1800" dirty="0" smtClean="0"/>
          </a:p>
          <a:p>
            <a:pPr marL="457200" lvl="1" indent="0">
              <a:buNone/>
            </a:pPr>
            <a:r>
              <a:rPr lang="el-GR" sz="1800" dirty="0" smtClean="0"/>
              <a:t>                                                                                       </a:t>
            </a:r>
            <a:r>
              <a:rPr lang="en-US" sz="1800" dirty="0" smtClean="0"/>
              <a:t>ii. benign </a:t>
            </a:r>
            <a:endParaRPr lang="el-GR" sz="1800" dirty="0" smtClean="0"/>
          </a:p>
          <a:p>
            <a:pPr marL="457200" lvl="1" indent="0">
              <a:buNone/>
            </a:pPr>
            <a:r>
              <a:rPr lang="el-GR" sz="1800" dirty="0" smtClean="0"/>
              <a:t>                                                                                      </a:t>
            </a:r>
            <a:r>
              <a:rPr lang="en-US" sz="1800" dirty="0" smtClean="0"/>
              <a:t>iii. Malignant</a:t>
            </a: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Στόχοι: </a:t>
            </a:r>
            <a:r>
              <a:rPr lang="en-US" sz="1800" dirty="0" err="1" smtClean="0"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. Classification </a:t>
            </a: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μαστογραφίας σε μία από τις ανωτέρω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κλάσεις</a:t>
            </a:r>
          </a:p>
          <a:p>
            <a:pPr marL="457200" lvl="1" indent="0">
              <a:buNone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                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ii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. Segmentation </a:t>
            </a: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όγκου ανεξαρτήτως κατηγορίας (</a:t>
            </a:r>
            <a:r>
              <a:rPr lang="en-US" sz="1800" dirty="0"/>
              <a:t>benign </a:t>
            </a:r>
            <a:r>
              <a:rPr lang="el-GR" sz="1800" dirty="0"/>
              <a:t>ή </a:t>
            </a:r>
            <a:r>
              <a:rPr lang="en-US" sz="1800" dirty="0"/>
              <a:t>malignant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1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Χρήση παραδοσιακών μεθόδων Μηχανικής Μάθησης και Βαθιάς Μάθησης για κάθε έναν από τους παραπάνω στόχους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Απαίτηση για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feature extraction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για τις μεθόδους Μηχανικής Μάθησης</a:t>
            </a:r>
            <a:endParaRPr lang="en-US" sz="1800" dirty="0" smtClean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                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                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Features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ανά εικόνα για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Image Classification</a:t>
            </a:r>
            <a:endParaRPr lang="el-GR" sz="1800" dirty="0" smtClean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              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Features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ανά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κάθε εικόνας για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Image Segmentation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Αυξημένο υπολογιστικό κόστος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dirty="0" smtClean="0"/>
              <a:t>Μικρός αριθμός εικόνων        αδυναμία εκπαίδευσης νευρωνικού δικτύου        </a:t>
            </a:r>
            <a:r>
              <a:rPr lang="en-US" dirty="0" smtClean="0"/>
              <a:t>transfer learning</a:t>
            </a:r>
            <a:endParaRPr lang="el-GR" dirty="0"/>
          </a:p>
          <a:p>
            <a:pPr marL="457200" lvl="1" indent="0">
              <a:buNone/>
            </a:pP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                                 </a:t>
            </a: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Bent-Up Arrow 6"/>
          <p:cNvSpPr/>
          <p:nvPr/>
        </p:nvSpPr>
        <p:spPr>
          <a:xfrm rot="5400000">
            <a:off x="2833327" y="4258476"/>
            <a:ext cx="329515" cy="39639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ent-Up Arrow 7"/>
          <p:cNvSpPr/>
          <p:nvPr/>
        </p:nvSpPr>
        <p:spPr>
          <a:xfrm rot="5400000">
            <a:off x="2020922" y="4423233"/>
            <a:ext cx="766119" cy="39639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7727092" y="4831535"/>
            <a:ext cx="271849" cy="1757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099869" y="5206311"/>
            <a:ext cx="377911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8646641" y="5206311"/>
            <a:ext cx="377911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Machine Learning 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Classification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(1/2)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Grayscale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εικόνες         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resize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σε 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μέγεθος (256, 256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80%</a:t>
            </a:r>
            <a:r>
              <a:rPr lang="el-GR" sz="1800" dirty="0" smtClean="0"/>
              <a:t> </a:t>
            </a:r>
            <a:r>
              <a:rPr lang="en-US" sz="1800" dirty="0" smtClean="0"/>
              <a:t>training dataset – 20% test dataset         k-fold cross-validation </a:t>
            </a:r>
            <a:r>
              <a:rPr lang="el-GR" sz="1800" dirty="0" smtClean="0"/>
              <a:t>οπότε όχι </a:t>
            </a:r>
            <a:r>
              <a:rPr lang="en-US" sz="1800" dirty="0" smtClean="0"/>
              <a:t>validation dataset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Baseline accuracy </a:t>
            </a:r>
            <a:r>
              <a:rPr lang="en-US" sz="1800" dirty="0">
                <a:solidFill>
                  <a:srgbClr val="002060"/>
                </a:solidFill>
              </a:rPr>
              <a:t>56</a:t>
            </a:r>
            <a:r>
              <a:rPr lang="en-US" sz="1800" i="1" dirty="0">
                <a:solidFill>
                  <a:srgbClr val="002060"/>
                </a:solidFill>
              </a:rPr>
              <a:t>.</a:t>
            </a:r>
            <a:r>
              <a:rPr lang="en-US" sz="1800" dirty="0">
                <a:solidFill>
                  <a:srgbClr val="002060"/>
                </a:solidFill>
              </a:rPr>
              <a:t>03</a:t>
            </a:r>
            <a:r>
              <a:rPr lang="en-US" sz="1800" dirty="0" smtClean="0">
                <a:solidFill>
                  <a:srgbClr val="002060"/>
                </a:solidFill>
              </a:rPr>
              <a:t>%</a:t>
            </a:r>
            <a:endParaRPr lang="en-US" sz="1800" dirty="0">
              <a:solidFill>
                <a:srgbClr val="002060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n-US" sz="1800" b="1" dirty="0" smtClean="0"/>
              <a:t>Feature Extraction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HOG (Histogram of Oriented Gradients</a:t>
            </a:r>
            <a:r>
              <a:rPr lang="en-US" sz="1800" dirty="0" smtClean="0"/>
              <a:t>): </a:t>
            </a:r>
            <a:r>
              <a:rPr lang="el-GR" sz="1800" dirty="0"/>
              <a:t>υπολογίζει τις </a:t>
            </a:r>
            <a:r>
              <a:rPr lang="el-GR" sz="1800" dirty="0" smtClean="0"/>
              <a:t>κλίσεις (αλλαγές στην ένταση των γειτονικών</a:t>
            </a:r>
            <a:r>
              <a:rPr lang="en-US" sz="1800" dirty="0" smtClean="0"/>
              <a:t> </a:t>
            </a:r>
            <a:r>
              <a:rPr lang="el-GR" sz="1800" dirty="0"/>
              <a:t>pixel </a:t>
            </a:r>
            <a:r>
              <a:rPr lang="el-GR" sz="1800" dirty="0" smtClean="0"/>
              <a:t>) των </a:t>
            </a:r>
            <a:r>
              <a:rPr lang="el-GR" sz="1800" dirty="0"/>
              <a:t>pixel της εικόνας σε διαφορετικές κατευθύνσεις και ποσοτικοποιεί την κατανομή αυτών των κλίσεων σε ένα </a:t>
            </a:r>
            <a:r>
              <a:rPr lang="el-GR" sz="1800" dirty="0" smtClean="0"/>
              <a:t>ιστόγραμμα</a:t>
            </a:r>
            <a:r>
              <a:rPr lang="en-US" sz="1800" dirty="0" smtClean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err="1"/>
              <a:t>Haralick</a:t>
            </a:r>
            <a:r>
              <a:rPr lang="en-US" sz="1800" dirty="0"/>
              <a:t> </a:t>
            </a:r>
            <a:r>
              <a:rPr lang="en-US" sz="1800" dirty="0" smtClean="0"/>
              <a:t>Features: texture-based features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GLSZM (Gray-Level Size Zone Matrix</a:t>
            </a:r>
            <a:r>
              <a:rPr lang="en-US" sz="1800" dirty="0" smtClean="0"/>
              <a:t>)</a:t>
            </a:r>
            <a:r>
              <a:rPr lang="el-GR" sz="1800" dirty="0" smtClean="0"/>
              <a:t>:</a:t>
            </a:r>
            <a:r>
              <a:rPr lang="en-US" sz="1800" dirty="0" smtClean="0"/>
              <a:t> </a:t>
            </a:r>
            <a:r>
              <a:rPr lang="en-US" sz="1800" dirty="0"/>
              <a:t>texture-based </a:t>
            </a:r>
            <a:r>
              <a:rPr lang="en-US" sz="1800" dirty="0" smtClean="0"/>
              <a:t>features </a:t>
            </a:r>
            <a:r>
              <a:rPr lang="el-GR" sz="1800" dirty="0" smtClean="0"/>
              <a:t>που ποσοτικοποιούν τη χωρική κατανομή</a:t>
            </a:r>
          </a:p>
          <a:p>
            <a:pPr marL="457200" lvl="1" indent="0">
              <a:buNone/>
            </a:pPr>
            <a:r>
              <a:rPr lang="el-GR" sz="1800" dirty="0"/>
              <a:t> </a:t>
            </a:r>
            <a:r>
              <a:rPr lang="el-GR" sz="1800" dirty="0" smtClean="0"/>
              <a:t>    (</a:t>
            </a:r>
            <a:r>
              <a:rPr lang="en-US" sz="1800" dirty="0" smtClean="0"/>
              <a:t>spatial distribution</a:t>
            </a:r>
            <a:r>
              <a:rPr lang="el-GR" sz="1800" dirty="0" smtClean="0"/>
              <a:t>) της έντασης του γκρίζου χρώματος μιας εικόνας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LBP </a:t>
            </a:r>
            <a:r>
              <a:rPr lang="en-US" sz="1800" dirty="0"/>
              <a:t>(Local Binary Patterns) </a:t>
            </a:r>
            <a:r>
              <a:rPr lang="en-US" sz="1800" dirty="0" smtClean="0"/>
              <a:t>Features: </a:t>
            </a:r>
            <a:r>
              <a:rPr lang="el-GR" sz="1800" dirty="0" smtClean="0"/>
              <a:t>εντοπίζει </a:t>
            </a:r>
            <a:r>
              <a:rPr lang="en-US" sz="1800" dirty="0" smtClean="0"/>
              <a:t>texture patterns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Συνολικός αριθμός </a:t>
            </a:r>
            <a:r>
              <a:rPr lang="en-US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features </a:t>
            </a: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ανά εικόνα: 76 (εφαρμογή </a:t>
            </a:r>
            <a:r>
              <a:rPr lang="en-US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PCA </a:t>
            </a: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στα </a:t>
            </a:r>
            <a:r>
              <a:rPr lang="en-US" sz="1800" b="1" dirty="0" smtClean="0"/>
              <a:t>HOG</a:t>
            </a:r>
            <a:r>
              <a:rPr lang="el-GR" sz="1800" b="1" dirty="0" smtClean="0"/>
              <a:t> </a:t>
            </a:r>
            <a:r>
              <a:rPr lang="en-US" sz="1800" b="1" dirty="0" smtClean="0"/>
              <a:t>features: &gt;</a:t>
            </a:r>
            <a:r>
              <a:rPr lang="el-GR" sz="1800" b="1" dirty="0" smtClean="0"/>
              <a:t> </a:t>
            </a:r>
            <a:r>
              <a:rPr lang="en-US" sz="1800" b="1" dirty="0" smtClean="0"/>
              <a:t>3000 </a:t>
            </a:r>
            <a:r>
              <a:rPr lang="el-GR" sz="1800" b="1" dirty="0" smtClean="0"/>
              <a:t>ανά εικόνα</a:t>
            </a: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n-US" sz="18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276086" y="1294439"/>
            <a:ext cx="377911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232572" y="1685738"/>
            <a:ext cx="377911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7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Machine Learning 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Classification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(2/2)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Δοκιμή πολλών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classifiers:  </a:t>
            </a:r>
            <a:r>
              <a:rPr lang="en-US" sz="1800" dirty="0" err="1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. </a:t>
            </a:r>
            <a:r>
              <a:rPr lang="en-US" sz="1800" dirty="0" smtClean="0"/>
              <a:t>Linear SVM  ii. </a:t>
            </a:r>
            <a:r>
              <a:rPr lang="en-US" sz="1800" dirty="0"/>
              <a:t>Gaussian RBF SVM </a:t>
            </a:r>
            <a:r>
              <a:rPr lang="en-US" sz="1800" dirty="0" smtClean="0"/>
              <a:t>kernel  iii. </a:t>
            </a:r>
            <a:r>
              <a:rPr lang="en-US" sz="1800" dirty="0"/>
              <a:t>Polynomial </a:t>
            </a:r>
            <a:r>
              <a:rPr lang="en-US" sz="1800" dirty="0" smtClean="0"/>
              <a:t>SVM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iv. </a:t>
            </a:r>
            <a:r>
              <a:rPr lang="en-US" sz="1800" dirty="0"/>
              <a:t>Random </a:t>
            </a:r>
            <a:r>
              <a:rPr lang="en-US" sz="1800" dirty="0" smtClean="0"/>
              <a:t>Forest  v. </a:t>
            </a:r>
            <a:r>
              <a:rPr lang="en-US" sz="1800" dirty="0"/>
              <a:t>Ada Boost</a:t>
            </a:r>
            <a:endParaRPr lang="en-US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endParaRPr lang="en-US" sz="1800" b="1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err="1" smtClean="0"/>
              <a:t>Hyperparameter</a:t>
            </a:r>
            <a:r>
              <a:rPr lang="en-US" sz="1800" dirty="0" smtClean="0"/>
              <a:t> </a:t>
            </a:r>
            <a:r>
              <a:rPr lang="en-US" sz="1800" dirty="0"/>
              <a:t>Tuning         </a:t>
            </a:r>
            <a:r>
              <a:rPr lang="en-US" sz="1800" dirty="0" smtClean="0"/>
              <a:t> </a:t>
            </a:r>
            <a:r>
              <a:rPr lang="el-GR" sz="1800" dirty="0" smtClean="0"/>
              <a:t>επιλέγουμε </a:t>
            </a:r>
            <a:r>
              <a:rPr lang="en-US" sz="1800" dirty="0" smtClean="0"/>
              <a:t>Polynomial </a:t>
            </a:r>
            <a:r>
              <a:rPr lang="en-US" sz="1800" dirty="0"/>
              <a:t>SVM, Linear </a:t>
            </a:r>
            <a:r>
              <a:rPr lang="en-US" sz="1800" dirty="0" smtClean="0"/>
              <a:t>SVM</a:t>
            </a:r>
            <a:r>
              <a:rPr lang="el-GR" sz="1800" dirty="0" smtClean="0"/>
              <a:t> και</a:t>
            </a:r>
            <a:r>
              <a:rPr lang="en-US" sz="1800" dirty="0" smtClean="0"/>
              <a:t> Random Forest</a:t>
            </a:r>
            <a:endParaRPr lang="el-GR" sz="1800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/>
          </a:p>
          <a:p>
            <a:pPr marL="457200" lvl="1" indent="0">
              <a:buNone/>
            </a:pPr>
            <a:r>
              <a:rPr lang="en-US" sz="1800" dirty="0" smtClean="0"/>
              <a:t>                                                                                    Voting Classifier</a:t>
            </a:r>
            <a:endParaRPr lang="el-GR" sz="1800" dirty="0" smtClean="0"/>
          </a:p>
          <a:p>
            <a:pPr marL="457200" lvl="1" indent="0">
              <a:buNone/>
            </a:pPr>
            <a:endParaRPr lang="el-GR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/>
              <a:t>Όχι ιδιαίτερα υψηλό </a:t>
            </a:r>
            <a:r>
              <a:rPr lang="en-US" sz="1800" dirty="0" smtClean="0"/>
              <a:t>precision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Recall </a:t>
            </a:r>
            <a:r>
              <a:rPr lang="el-GR" sz="1800" dirty="0" smtClean="0"/>
              <a:t>πολύ χαμηλό για την κλάση </a:t>
            </a:r>
            <a:r>
              <a:rPr lang="en-US" sz="1800" dirty="0" smtClean="0"/>
              <a:t>normal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4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464" y="1509660"/>
            <a:ext cx="2347526" cy="88631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893408" y="2504301"/>
            <a:ext cx="377911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5400000">
            <a:off x="6662650" y="2940907"/>
            <a:ext cx="507576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454" y="4191693"/>
            <a:ext cx="2181966" cy="71349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5400000">
            <a:off x="6662649" y="3699680"/>
            <a:ext cx="507576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93079" y="4394551"/>
            <a:ext cx="2660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>
                <a:solidFill>
                  <a:srgbClr val="002060"/>
                </a:solidFill>
                <a:ea typeface="CMU Serif" panose="02000603000000000000" pitchFamily="2" charset="0"/>
                <a:cs typeface="CMU Serif" panose="02000603000000000000" pitchFamily="2" charset="0"/>
              </a:rPr>
              <a:t>Baseline accuracy </a:t>
            </a:r>
            <a:r>
              <a:rPr lang="en-US" sz="1400" dirty="0">
                <a:solidFill>
                  <a:srgbClr val="002060"/>
                </a:solidFill>
              </a:rPr>
              <a:t>56</a:t>
            </a:r>
            <a:r>
              <a:rPr lang="en-US" sz="1400" i="1" dirty="0">
                <a:solidFill>
                  <a:srgbClr val="002060"/>
                </a:solidFill>
              </a:rPr>
              <a:t>.</a:t>
            </a:r>
            <a:r>
              <a:rPr lang="en-US" sz="1400" dirty="0">
                <a:solidFill>
                  <a:srgbClr val="002060"/>
                </a:solidFill>
              </a:rPr>
              <a:t>03%</a:t>
            </a:r>
            <a:endParaRPr lang="en-US" sz="1400" dirty="0">
              <a:solidFill>
                <a:srgbClr val="002060"/>
              </a:solidFill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Right Arrow 18"/>
          <p:cNvSpPr/>
          <p:nvPr/>
        </p:nvSpPr>
        <p:spPr>
          <a:xfrm rot="16200000">
            <a:off x="7175433" y="4962159"/>
            <a:ext cx="189177" cy="73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906530" y="5093689"/>
            <a:ext cx="2767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 normal        benign        malignant</a:t>
            </a:r>
            <a:endParaRPr lang="en-US" sz="1400" dirty="0"/>
          </a:p>
        </p:txBody>
      </p:sp>
      <p:sp>
        <p:nvSpPr>
          <p:cNvPr id="24" name="Right Arrow 23"/>
          <p:cNvSpPr/>
          <p:nvPr/>
        </p:nvSpPr>
        <p:spPr>
          <a:xfrm rot="18335608">
            <a:off x="6620018" y="4959241"/>
            <a:ext cx="202923" cy="65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4007520">
            <a:off x="7655034" y="4958624"/>
            <a:ext cx="224470" cy="61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0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Machine Learning 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Segmentation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1/3)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Resize </a:t>
            </a: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σε μέγεθος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128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,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128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 (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υψηλό υπολογιστικό κόστος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1800" dirty="0" smtClean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Εκτέλεση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resize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όχι μόνο στις μαστογραφίες αλλά και στις μάσκες των όγκων</a:t>
            </a:r>
            <a:endParaRPr lang="el-GR" sz="1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Feature extraction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ανά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Για 800 εικόνες         </a:t>
            </a:r>
            <a:r>
              <a:rPr lang="de-DE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128 </a:t>
            </a:r>
            <a:r>
              <a:rPr lang="de-DE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de-DE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128 </a:t>
            </a:r>
            <a:r>
              <a:rPr lang="de-DE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x 800 = 13,107,200 </a:t>
            </a:r>
            <a:r>
              <a:rPr lang="de-DE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pixels</a:t>
            </a: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Χρήση μόνο 50 εικόνων για μείωση 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input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των αλγορίθμων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Το πρόβλημα μας είναι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binary classification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για κάθε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         cancerous – non-cancerous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Cropping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εικόνων γύρω από τις καρκινικές περιοχές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πρόβλημα γενίκευσης λόγω των ορίων της μαστογραφίας που συνήθως είναι σκοτεινά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Baseline accuracy </a:t>
            </a:r>
            <a:r>
              <a:rPr lang="en-US" sz="1800" dirty="0">
                <a:solidFill>
                  <a:srgbClr val="002060"/>
                </a:solidFill>
              </a:rPr>
              <a:t>48</a:t>
            </a:r>
            <a:r>
              <a:rPr lang="en-US" sz="1800" i="1" dirty="0">
                <a:solidFill>
                  <a:srgbClr val="002060"/>
                </a:solidFill>
              </a:rPr>
              <a:t>.</a:t>
            </a:r>
            <a:r>
              <a:rPr lang="en-US" sz="1800" dirty="0">
                <a:solidFill>
                  <a:srgbClr val="002060"/>
                </a:solidFill>
              </a:rPr>
              <a:t>45%</a:t>
            </a:r>
            <a:endParaRPr lang="el-GR" sz="1800" dirty="0" smtClean="0">
              <a:solidFill>
                <a:srgbClr val="002060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5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102575" y="2512541"/>
            <a:ext cx="377911" cy="181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821959" y="3723504"/>
            <a:ext cx="377911" cy="189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216479" y="4139187"/>
            <a:ext cx="377911" cy="181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Machine Learning 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Segmentation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(</a:t>
            </a:r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/3)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800" b="1" dirty="0"/>
              <a:t>Feature </a:t>
            </a:r>
            <a:r>
              <a:rPr lang="en-US" sz="1800" b="1" dirty="0" smtClean="0"/>
              <a:t>Extraction</a:t>
            </a:r>
            <a:endParaRPr lang="en-US" sz="1800" b="1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err="1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Haralick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Features  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LBP Features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Intensity-based features (</a:t>
            </a:r>
            <a:r>
              <a:rPr lang="en-US" sz="1800" dirty="0"/>
              <a:t>mean, skew, kurtosis, </a:t>
            </a:r>
            <a:r>
              <a:rPr lang="en-US" sz="1800" dirty="0" smtClean="0"/>
              <a:t>entropy </a:t>
            </a:r>
            <a:r>
              <a:rPr lang="el-GR" sz="1800" dirty="0" smtClean="0"/>
              <a:t>κλπ.</a:t>
            </a:r>
            <a:r>
              <a:rPr lang="en-US" sz="1800" dirty="0" smtClean="0"/>
              <a:t>)</a:t>
            </a:r>
            <a:endParaRPr lang="el-GR" sz="1800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l-GR" sz="1800" b="1" dirty="0">
                <a:ea typeface="CMU Serif" panose="02000603000000000000" pitchFamily="2" charset="0"/>
                <a:cs typeface="CMU Serif" panose="02000603000000000000" pitchFamily="2" charset="0"/>
              </a:rPr>
              <a:t>Συνολικός αριθμός </a:t>
            </a:r>
            <a:r>
              <a:rPr lang="en-US" sz="1800" b="1" dirty="0">
                <a:ea typeface="CMU Serif" panose="02000603000000000000" pitchFamily="2" charset="0"/>
                <a:cs typeface="CMU Serif" panose="02000603000000000000" pitchFamily="2" charset="0"/>
              </a:rPr>
              <a:t>features </a:t>
            </a:r>
            <a:r>
              <a:rPr lang="el-GR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ανά </a:t>
            </a:r>
            <a:r>
              <a:rPr lang="en-US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pixel</a:t>
            </a:r>
            <a:r>
              <a:rPr lang="el-GR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 εικόνας: 22 (εξαγωγή με χρήση 5</a:t>
            </a:r>
            <a:r>
              <a:rPr lang="en-US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x5 mask/patch</a:t>
            </a:r>
            <a:r>
              <a:rPr lang="el-GR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18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Δοκιμή πολλών 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classifiers:  </a:t>
            </a:r>
            <a:r>
              <a:rPr lang="en-US" sz="1800" dirty="0" err="1"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. </a:t>
            </a:r>
            <a:r>
              <a:rPr lang="en-US" sz="1800" dirty="0"/>
              <a:t>Linear SVM  ii. Polynomial SVM</a:t>
            </a:r>
            <a:endParaRPr lang="el-GR" sz="1800" dirty="0" smtClean="0"/>
          </a:p>
          <a:p>
            <a:pPr marL="457200" lvl="1" indent="0">
              <a:buNone/>
            </a:pPr>
            <a:r>
              <a:rPr lang="el-GR" sz="1800" dirty="0"/>
              <a:t> </a:t>
            </a:r>
            <a:r>
              <a:rPr lang="el-GR" sz="1800" dirty="0" smtClean="0"/>
              <a:t>                                            </a:t>
            </a:r>
            <a:r>
              <a:rPr lang="en-US" sz="1800" dirty="0" smtClean="0"/>
              <a:t>iii</a:t>
            </a:r>
            <a:r>
              <a:rPr lang="en-US" sz="1800" dirty="0"/>
              <a:t>. Random Forest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iv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. </a:t>
            </a:r>
            <a:r>
              <a:rPr lang="en-US" sz="1800" dirty="0" smtClean="0"/>
              <a:t>Ada Boost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Δεν εκτελέσαμε </a:t>
            </a:r>
            <a:r>
              <a:rPr lang="en-US" sz="1800" dirty="0" err="1"/>
              <a:t>Hyperparameter</a:t>
            </a:r>
            <a:r>
              <a:rPr lang="en-US" sz="1800" dirty="0"/>
              <a:t> </a:t>
            </a:r>
            <a:r>
              <a:rPr lang="en-US" sz="1800" dirty="0" smtClean="0"/>
              <a:t>Tuning</a:t>
            </a:r>
            <a:r>
              <a:rPr lang="el-GR" sz="1800" dirty="0" smtClean="0"/>
              <a:t> λόγω υψηλού υπολογιστικού κόστους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Voting </a:t>
            </a:r>
            <a:r>
              <a:rPr lang="en-US" sz="1800" dirty="0" smtClean="0"/>
              <a:t>Classifier</a:t>
            </a:r>
            <a:r>
              <a:rPr lang="el-GR" sz="1800" dirty="0" smtClean="0"/>
              <a:t> με χρήση των </a:t>
            </a:r>
            <a:r>
              <a:rPr lang="en-US" sz="1800" dirty="0"/>
              <a:t>Polynomial SVM, Linear </a:t>
            </a:r>
            <a:r>
              <a:rPr lang="en-US" sz="1800" dirty="0" smtClean="0"/>
              <a:t>SVM </a:t>
            </a:r>
            <a:r>
              <a:rPr lang="el-GR" sz="1800" dirty="0" smtClean="0"/>
              <a:t>και </a:t>
            </a:r>
            <a:r>
              <a:rPr lang="en-US" sz="1800" dirty="0" smtClean="0"/>
              <a:t>Random </a:t>
            </a:r>
            <a:r>
              <a:rPr lang="en-US" sz="1800" dirty="0"/>
              <a:t>Forest</a:t>
            </a:r>
            <a:endParaRPr lang="el-GR" sz="1800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endParaRPr lang="el-GR" sz="18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6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044" y="3600063"/>
            <a:ext cx="2186857" cy="9096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4335" y="4943496"/>
            <a:ext cx="2022263" cy="81853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8667130">
            <a:off x="10227378" y="5818621"/>
            <a:ext cx="286400" cy="76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064939" y="5856761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tumour</a:t>
            </a:r>
            <a:r>
              <a:rPr lang="en-US" sz="1400" dirty="0" smtClean="0"/>
              <a:t>  non-</a:t>
            </a:r>
            <a:r>
              <a:rPr lang="en-US" sz="1400" dirty="0" err="1" smtClean="0"/>
              <a:t>tumour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6" name="Right Arrow 15"/>
          <p:cNvSpPr/>
          <p:nvPr/>
        </p:nvSpPr>
        <p:spPr>
          <a:xfrm rot="18667130">
            <a:off x="9646694" y="5797898"/>
            <a:ext cx="286400" cy="76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211" y="5251263"/>
            <a:ext cx="1973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400" dirty="0">
                <a:solidFill>
                  <a:srgbClr val="002060"/>
                </a:solidFill>
                <a:ea typeface="CMU Serif" panose="02000603000000000000" pitchFamily="2" charset="0"/>
                <a:cs typeface="CMU Serif" panose="02000603000000000000" pitchFamily="2" charset="0"/>
              </a:rPr>
              <a:t>Baseline accuracy </a:t>
            </a:r>
            <a:r>
              <a:rPr lang="en-US" sz="1400" dirty="0">
                <a:solidFill>
                  <a:srgbClr val="002060"/>
                </a:solidFill>
              </a:rPr>
              <a:t>48</a:t>
            </a:r>
            <a:r>
              <a:rPr lang="en-US" sz="1400" i="1" dirty="0">
                <a:solidFill>
                  <a:srgbClr val="002060"/>
                </a:solidFill>
              </a:rPr>
              <a:t>.</a:t>
            </a:r>
            <a:r>
              <a:rPr lang="en-US" sz="1400" dirty="0">
                <a:solidFill>
                  <a:srgbClr val="002060"/>
                </a:solidFill>
              </a:rPr>
              <a:t>45%</a:t>
            </a:r>
            <a:endParaRPr lang="el-GR" sz="1400" dirty="0">
              <a:solidFill>
                <a:srgbClr val="002060"/>
              </a:solidFill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0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Machine Learning 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Segmentation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(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/3)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Εικόνες του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test set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πρέπει να είναι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cropped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Χρήση του αλγορίθμου για εντοπισμό όγκου όταν ήδη γνωρίζουμε την περιοχή που εμφανίζεται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7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070" y="2610843"/>
            <a:ext cx="4109619" cy="1499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071" y="4283126"/>
            <a:ext cx="4109619" cy="14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9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108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Classification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1/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800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εικόνες         αδυναμία εκπαίδευσης νευρωνικού δικτύου         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transfer learning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Χρήση 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VGG19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pre-trained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βάρη του </a:t>
            </a:r>
            <a:r>
              <a:rPr lang="en-US" sz="1800" dirty="0" err="1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ImageNet</a:t>
            </a:r>
            <a:endParaRPr lang="en-US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Resize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τις εικόνες σε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(224, 224)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Μετατροπή των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grayscale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εικόνων σε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RGB</a:t>
            </a: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Data augmentation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training set</a:t>
            </a: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1257300" lvl="2" indent="-342900">
              <a:buFont typeface="+mj-lt"/>
              <a:buAutoNum type="alphaLcPeriod"/>
            </a:pPr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Αρχικά 650 εικόνες για </a:t>
            </a:r>
            <a:r>
              <a:rPr lang="en-US" sz="1600" dirty="0">
                <a:ea typeface="CMU Serif" panose="02000603000000000000" pitchFamily="2" charset="0"/>
                <a:cs typeface="CMU Serif" panose="02000603000000000000" pitchFamily="2" charset="0"/>
              </a:rPr>
              <a:t>training (80% </a:t>
            </a:r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του </a:t>
            </a:r>
            <a:r>
              <a:rPr lang="en-US" sz="1600" dirty="0">
                <a:ea typeface="CMU Serif" panose="02000603000000000000" pitchFamily="2" charset="0"/>
                <a:cs typeface="CMU Serif" panose="02000603000000000000" pitchFamily="2" charset="0"/>
              </a:rPr>
              <a:t>dataset)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Τελικά περίπου 2500 εικόνες με περιστροφές των αρχικών ανά 45 </a:t>
            </a:r>
            <a:r>
              <a:rPr lang="el-GR" sz="1600" dirty="0" smtClean="0">
                <a:ea typeface="CMU Serif" panose="02000603000000000000" pitchFamily="2" charset="0"/>
                <a:cs typeface="CMU Serif" panose="02000603000000000000" pitchFamily="2" charset="0"/>
              </a:rPr>
              <a:t>μοίρες</a:t>
            </a: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Παγώνουμε όλα τα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layers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VGG19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εκτός από τα δύο τελευταία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Προσθήκη ενός </a:t>
            </a:r>
            <a:r>
              <a:rPr lang="en-US" sz="1800" dirty="0" smtClean="0"/>
              <a:t>dense</a:t>
            </a:r>
            <a:r>
              <a:rPr lang="el-GR" sz="1800" dirty="0" smtClean="0"/>
              <a:t>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layer 50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νευρώνων με </a:t>
            </a:r>
            <a:r>
              <a:rPr lang="en-US" sz="1800" dirty="0" err="1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ReLU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activation function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για να εντοπίσουμε </a:t>
            </a:r>
          </a:p>
          <a:p>
            <a:pPr marL="457200" lvl="1" indent="0">
              <a:buNone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κάποια επιπλέον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higher level features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Προσθήκη ενός </a:t>
            </a:r>
            <a:r>
              <a:rPr lang="en-US" sz="1800" dirty="0"/>
              <a:t>dense</a:t>
            </a:r>
            <a:r>
              <a:rPr lang="el-GR" sz="1800" dirty="0"/>
              <a:t> 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layer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20 </a:t>
            </a: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νευρώνων με </a:t>
            </a:r>
            <a:r>
              <a:rPr lang="en-US" sz="1800" dirty="0" err="1">
                <a:ea typeface="CMU Serif" panose="02000603000000000000" pitchFamily="2" charset="0"/>
                <a:cs typeface="CMU Serif" panose="02000603000000000000" pitchFamily="2" charset="0"/>
              </a:rPr>
              <a:t>ReLU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 activation function </a:t>
            </a:r>
            <a:endParaRPr lang="el-GR" sz="1800" dirty="0" smtClean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Προσθήκη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prediction layer</a:t>
            </a:r>
            <a:endParaRPr lang="en-US" sz="1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914400" lvl="2" indent="0">
              <a:buNone/>
            </a:pPr>
            <a:endParaRPr lang="el-GR" sz="16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8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735992" y="1304263"/>
            <a:ext cx="377911" cy="197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937289" y="1304263"/>
            <a:ext cx="377911" cy="197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9448800" y="4473147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11340" y="4473146"/>
            <a:ext cx="16424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 smtClean="0">
                <a:solidFill>
                  <a:srgbClr val="FF0000"/>
                </a:solidFill>
              </a:rPr>
              <a:t>Θα μπορούσαμε να τα είχαμε αφαιρέσει. Δεν επιβεβαιώνεται ότι βοηθούν στο αποτέλεσμα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1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Classification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/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Σύγκριση αποτελεσμάτων με </a:t>
            </a:r>
            <a:r>
              <a:rPr lang="en-US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ML: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Γενική βελτίωση σε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accuracy, Precision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και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Recall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Συνεχίζει το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Precision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να μην είναι το επιθυμητό. Θα θέλαμε ποσοστά άνω του 90-95%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ea typeface="CMU Serif" panose="02000603000000000000" pitchFamily="2" charset="0"/>
                <a:cs typeface="CMU Serif" panose="02000603000000000000" pitchFamily="2" charset="0"/>
              </a:rPr>
              <a:t>Baseline </a:t>
            </a:r>
            <a:r>
              <a:rPr lang="en-US" sz="1800" dirty="0">
                <a:solidFill>
                  <a:srgbClr val="002060"/>
                </a:solidFill>
                <a:ea typeface="CMU Serif" panose="02000603000000000000" pitchFamily="2" charset="0"/>
                <a:cs typeface="CMU Serif" panose="02000603000000000000" pitchFamily="2" charset="0"/>
              </a:rPr>
              <a:t>accuracy </a:t>
            </a:r>
            <a:r>
              <a:rPr lang="en-US" sz="1800" dirty="0">
                <a:solidFill>
                  <a:srgbClr val="002060"/>
                </a:solidFill>
              </a:rPr>
              <a:t>56</a:t>
            </a:r>
            <a:r>
              <a:rPr lang="en-US" sz="1800" i="1" dirty="0">
                <a:solidFill>
                  <a:srgbClr val="002060"/>
                </a:solidFill>
              </a:rPr>
              <a:t>.</a:t>
            </a:r>
            <a:r>
              <a:rPr lang="en-US" sz="1800" dirty="0">
                <a:solidFill>
                  <a:srgbClr val="002060"/>
                </a:solidFill>
              </a:rPr>
              <a:t>03%</a:t>
            </a:r>
            <a:endParaRPr lang="en-US" sz="1800" dirty="0">
              <a:solidFill>
                <a:srgbClr val="002060"/>
              </a:solidFill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188" y="1503209"/>
            <a:ext cx="2428875" cy="742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906" y="1465107"/>
            <a:ext cx="2686050" cy="819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91050" y="1720795"/>
            <a:ext cx="1230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Deep Learning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9600" y="1720793"/>
            <a:ext cx="156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Machine Learning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58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6454</TotalTime>
  <Words>1209</Words>
  <Application>Microsoft Office PowerPoint</Application>
  <PresentationFormat>Widescreen</PresentationFormat>
  <Paragraphs>169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CMU Serif</vt:lpstr>
      <vt:lpstr>Wingdings</vt:lpstr>
      <vt:lpstr>Arial</vt:lpstr>
      <vt:lpstr>Garamond</vt:lpstr>
      <vt:lpstr>Organic</vt:lpstr>
      <vt:lpstr>PowerPoint Presentation</vt:lpstr>
      <vt:lpstr>Εισαγωγικά Στοιχεία</vt:lpstr>
      <vt:lpstr>Machine Learning Classification (1/2)</vt:lpstr>
      <vt:lpstr>Machine Learning Classification (2/2)</vt:lpstr>
      <vt:lpstr>Machine Learning Segmentation (1/3)</vt:lpstr>
      <vt:lpstr>Machine Learning Segmentation (2/3)</vt:lpstr>
      <vt:lpstr>Machine Learning Segmentation (3/3)</vt:lpstr>
      <vt:lpstr>Deep Learning Classification (1/2)</vt:lpstr>
      <vt:lpstr>Deep Learning Classification(2/2)</vt:lpstr>
      <vt:lpstr>Deep Learning Segmentation (1/2)</vt:lpstr>
      <vt:lpstr>Deep Learning Segmentation (2/2)</vt:lpstr>
      <vt:lpstr>Συμπεράσματα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Nikos</cp:lastModifiedBy>
  <cp:revision>428</cp:revision>
  <dcterms:created xsi:type="dcterms:W3CDTF">2017-09-28T08:06:47Z</dcterms:created>
  <dcterms:modified xsi:type="dcterms:W3CDTF">2023-07-01T19:53:20Z</dcterms:modified>
</cp:coreProperties>
</file>